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Khan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han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Khan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88e4c1d68_15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288e4c1d68_1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88e4c1d68_15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288e4c1d68_1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88e4c1d68_15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288e4c1d68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88e4c1d68_15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288e4c1d68_1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ddb5a9d20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2ddb5a9d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42c62b38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242c62b3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4a68b9db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4a68b9d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40ac5093d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240ac5093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40ac5093d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240ac5093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ddb5a9d2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2ddb5a9d2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ddb5a9d2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2ddb5a9d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88e4c1d68_15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288e4c1d68_1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88e4c1d68_15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288e4c1d68_1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hand"/>
              <a:buNone/>
              <a:defRPr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8200" y="13506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Khand"/>
              <a:buNone/>
              <a:defRPr b="0" i="0" sz="4400" u="none" cap="none" strike="noStrike"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410650"/>
            <a:ext cx="10515600" cy="4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0" y="6338813"/>
            <a:ext cx="12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7050" y="6520475"/>
            <a:ext cx="23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Images sourced from  Google Images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 amt="60000"/>
          </a:blip>
          <a:srcRect b="19269" l="0" r="0" t="48989"/>
          <a:stretch/>
        </p:blipFill>
        <p:spPr>
          <a:xfrm>
            <a:off x="0" y="5612675"/>
            <a:ext cx="12192000" cy="12453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dfpc.colorado.gov/wildfire-information-center/historical-wildfire-information" TargetMode="External"/><Relationship Id="rId5" Type="http://schemas.openxmlformats.org/officeDocument/2006/relationships/image" Target="../media/image30.png"/><Relationship Id="rId6" Type="http://schemas.openxmlformats.org/officeDocument/2006/relationships/hyperlink" Target="https://www.epa.gov/climate-indicators/climate-change-indicators-wildfires" TargetMode="External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34.jpg"/><Relationship Id="rId6" Type="http://schemas.openxmlformats.org/officeDocument/2006/relationships/image" Target="../media/image31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capcloudcoder/us-wildfire-data-plus-other-attributes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12709" t="0"/>
          <a:stretch/>
        </p:blipFill>
        <p:spPr>
          <a:xfrm>
            <a:off x="2804300" y="0"/>
            <a:ext cx="9387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0" y="0"/>
            <a:ext cx="5311822" cy="6858002"/>
            <a:chOff x="-2" y="-1"/>
            <a:chExt cx="4581526" cy="6858002"/>
          </a:xfrm>
        </p:grpSpPr>
        <p:sp>
          <p:nvSpPr>
            <p:cNvPr id="89" name="Google Shape;89;p13"/>
            <p:cNvSpPr/>
            <p:nvPr/>
          </p:nvSpPr>
          <p:spPr>
            <a:xfrm>
              <a:off x="-2" y="-1"/>
              <a:ext cx="4572002" cy="6858002"/>
            </a:xfrm>
            <a:custGeom>
              <a:rect b="b" l="l" r="r" t="t"/>
              <a:pathLst>
                <a:path extrusionOk="0" h="6858002" w="4572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381000" rotWithShape="0" algn="ctr" dist="50800">
                <a:srgbClr val="000000">
                  <a:alpha val="941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13"/>
            <p:cNvGrpSpPr/>
            <p:nvPr/>
          </p:nvGrpSpPr>
          <p:grpSpPr>
            <a:xfrm>
              <a:off x="3697283" y="0"/>
              <a:ext cx="884241" cy="6858002"/>
              <a:chOff x="3697283" y="0"/>
              <a:chExt cx="884241" cy="6858002"/>
            </a:xfrm>
          </p:grpSpPr>
          <p:grpSp>
            <p:nvGrpSpPr>
              <p:cNvPr id="91" name="Google Shape;91;p13"/>
              <p:cNvGrpSpPr/>
              <p:nvPr/>
            </p:nvGrpSpPr>
            <p:grpSpPr>
              <a:xfrm>
                <a:off x="3697283" y="0"/>
                <a:ext cx="884241" cy="6858001"/>
                <a:chOff x="3697283" y="0"/>
                <a:chExt cx="884241" cy="6858001"/>
              </a:xfrm>
            </p:grpSpPr>
            <p:sp>
              <p:nvSpPr>
                <p:cNvPr id="92" name="Google Shape;92;p13"/>
                <p:cNvSpPr/>
                <p:nvPr/>
              </p:nvSpPr>
              <p:spPr>
                <a:xfrm flipH="1" rot="-5400000">
                  <a:off x="705641" y="2991642"/>
                  <a:ext cx="6858001" cy="874716"/>
                </a:xfrm>
                <a:custGeom>
                  <a:rect b="b" l="l" r="r" t="t"/>
                  <a:pathLst>
                    <a:path extrusionOk="0" h="874716" w="6858001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13"/>
                <p:cNvSpPr/>
                <p:nvPr/>
              </p:nvSpPr>
              <p:spPr>
                <a:xfrm flipH="1" rot="-5400000">
                  <a:off x="715166" y="2991642"/>
                  <a:ext cx="6858001" cy="874716"/>
                </a:xfrm>
                <a:custGeom>
                  <a:rect b="b" l="l" r="r" t="t"/>
                  <a:pathLst>
                    <a:path extrusionOk="0" h="874716" w="6858001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" name="Google Shape;94;p13"/>
              <p:cNvGrpSpPr/>
              <p:nvPr/>
            </p:nvGrpSpPr>
            <p:grpSpPr>
              <a:xfrm>
                <a:off x="3697283" y="1"/>
                <a:ext cx="884241" cy="6858001"/>
                <a:chOff x="3697283" y="0"/>
                <a:chExt cx="884241" cy="6858001"/>
              </a:xfrm>
            </p:grpSpPr>
            <p:sp>
              <p:nvSpPr>
                <p:cNvPr id="95" name="Google Shape;95;p13"/>
                <p:cNvSpPr/>
                <p:nvPr/>
              </p:nvSpPr>
              <p:spPr>
                <a:xfrm flipH="1" rot="-5400000">
                  <a:off x="705641" y="2991642"/>
                  <a:ext cx="6858001" cy="874716"/>
                </a:xfrm>
                <a:custGeom>
                  <a:rect b="b" l="l" r="r" t="t"/>
                  <a:pathLst>
                    <a:path extrusionOk="0" h="874716" w="6858001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 rotWithShape="1">
                  <a:blip r:embed="rId4">
                    <a:alphaModFix amt="57000"/>
                  </a:blip>
                  <a:tile algn="tl" flip="none" tx="0" sx="100000" ty="0" sy="100000"/>
                </a:blip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13"/>
                <p:cNvSpPr/>
                <p:nvPr/>
              </p:nvSpPr>
              <p:spPr>
                <a:xfrm flipH="1" rot="-5400000">
                  <a:off x="715166" y="2991642"/>
                  <a:ext cx="6858001" cy="874716"/>
                </a:xfrm>
                <a:custGeom>
                  <a:rect b="b" l="l" r="r" t="t"/>
                  <a:pathLst>
                    <a:path extrusionOk="0" h="874716" w="6858001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 rotWithShape="1">
                  <a:blip r:embed="rId5">
                    <a:alphaModFix amt="57000"/>
                  </a:blip>
                  <a:tile algn="tl" flip="none" tx="0" sx="100000" ty="0" sy="100000"/>
                </a:blip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97" name="Google Shape;97;p13"/>
          <p:cNvSpPr txBox="1"/>
          <p:nvPr/>
        </p:nvSpPr>
        <p:spPr>
          <a:xfrm flipH="1">
            <a:off x="489876" y="337900"/>
            <a:ext cx="3392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lang="en-US" sz="7000"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rPr>
              <a:t>Scorched!</a:t>
            </a:r>
            <a:r>
              <a:rPr b="0" i="0" lang="en-US" sz="5000" u="none" cap="none" strike="noStrike"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 flipH="1">
            <a:off x="419004" y="2619285"/>
            <a:ext cx="312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analysis of 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U.S. Wildfires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from 19</a:t>
            </a:r>
            <a:r>
              <a:rPr lang="en-US" sz="2400">
                <a:solidFill>
                  <a:schemeClr val="lt1"/>
                </a:solidFill>
              </a:rPr>
              <a:t>92-2015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13"/>
          <p:cNvCxnSpPr/>
          <p:nvPr/>
        </p:nvCxnSpPr>
        <p:spPr>
          <a:xfrm>
            <a:off x="551608" y="2167009"/>
            <a:ext cx="2765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494458" y="4205359"/>
            <a:ext cx="282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3"/>
          <p:cNvSpPr txBox="1"/>
          <p:nvPr/>
        </p:nvSpPr>
        <p:spPr>
          <a:xfrm flipH="1">
            <a:off x="419004" y="4524286"/>
            <a:ext cx="3126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rPr>
              <a:t>k.E.G.d</a:t>
            </a:r>
            <a:endParaRPr b="0" i="0" sz="5000" u="none" cap="none" strike="noStrike">
              <a:solidFill>
                <a:schemeClr val="lt1"/>
              </a:solidFill>
              <a:latin typeface="Khand"/>
              <a:ea typeface="Khand"/>
              <a:cs typeface="Khand"/>
              <a:sym typeface="Kh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Katlin, Enzo,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Graham, and Danieli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Analytic </a:t>
            </a:r>
            <a:r>
              <a:rPr lang="en-US"/>
              <a:t>Conclusions</a:t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363000" y="1183925"/>
            <a:ext cx="120132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The size of fires has steadily increased over the 23 year period.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The total square acreage of burned area has hit a 23 year high in 2015. 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Increase in fire size may be a result of increase in </a:t>
            </a:r>
            <a:r>
              <a:rPr lang="en-US" sz="2000">
                <a:solidFill>
                  <a:schemeClr val="lt1"/>
                </a:solidFill>
              </a:rPr>
              <a:t>temperatures</a:t>
            </a:r>
            <a:r>
              <a:rPr lang="en-US" sz="2000">
                <a:solidFill>
                  <a:schemeClr val="lt1"/>
                </a:solidFill>
              </a:rPr>
              <a:t> during the study period.  </a:t>
            </a:r>
            <a:endParaRPr sz="2000"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175" y="2743325"/>
            <a:ext cx="3341400" cy="3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4">
            <a:alphaModFix/>
          </a:blip>
          <a:srcRect b="0" l="0" r="52707" t="0"/>
          <a:stretch/>
        </p:blipFill>
        <p:spPr>
          <a:xfrm>
            <a:off x="5453725" y="2743325"/>
            <a:ext cx="2203972" cy="3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2875" y="3641725"/>
            <a:ext cx="2350923" cy="11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Predicting Fire Size: </a:t>
            </a:r>
            <a:r>
              <a:rPr lang="en-US" sz="3788" u="sng"/>
              <a:t>See How Big the Next Fire Will Be</a:t>
            </a:r>
            <a:endParaRPr sz="3788" u="sng"/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0" l="0" r="13577" t="0"/>
          <a:stretch/>
        </p:blipFill>
        <p:spPr>
          <a:xfrm>
            <a:off x="145725" y="1827325"/>
            <a:ext cx="8374623" cy="35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4">
            <a:alphaModFix/>
          </a:blip>
          <a:srcRect b="0" l="0" r="8483" t="0"/>
          <a:stretch/>
        </p:blipFill>
        <p:spPr>
          <a:xfrm>
            <a:off x="8693675" y="2195000"/>
            <a:ext cx="3325175" cy="28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318700" y="1223175"/>
            <a:ext cx="465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Check out our Prediction Web App…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Real Life Applications</a:t>
            </a:r>
            <a:endParaRPr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381000" y="1138050"/>
            <a:ext cx="6373500" cy="54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300"/>
              <a:t>With this fire prediction tool, first responders may address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Asset relocation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Early containment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Pos</a:t>
            </a:r>
            <a:r>
              <a:rPr lang="en-US" sz="2300"/>
              <a:t>sible evacuation areas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Char char="•"/>
            </a:pPr>
            <a:r>
              <a:rPr b="1" lang="en-US" sz="2300">
                <a:solidFill>
                  <a:srgbClr val="FFFF00"/>
                </a:solidFill>
              </a:rPr>
              <a:t>Prevent future loss of life and minimize property damage</a:t>
            </a:r>
            <a:endParaRPr b="1" sz="2300">
              <a:solidFill>
                <a:srgbClr val="FFFF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Help with resource and funding requests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Highlight highly affected areas that need attention</a:t>
            </a:r>
            <a:endParaRPr sz="2300"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825" y="1107725"/>
            <a:ext cx="5236398" cy="39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Climate Change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81000" y="1471250"/>
            <a:ext cx="69423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/>
              <a:t>As the climate change crisis now creates conditions that are deteriorating and causing worse destruction, having the capability to determine potential fire size is essential.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30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750" y="171600"/>
            <a:ext cx="4432925" cy="29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316650" y="3384450"/>
            <a:ext cx="115587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00"/>
                </a:solidFill>
              </a:rPr>
              <a:t>Climate change affects us all and needs to be a topic of discussion at all levels of government and public forum.</a:t>
            </a:r>
            <a:r>
              <a:rPr lang="en-US" sz="2200">
                <a:solidFill>
                  <a:srgbClr val="FFFF00"/>
                </a:solidFill>
              </a:rPr>
              <a:t> </a:t>
            </a:r>
            <a:endParaRPr sz="22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solidFill>
                  <a:srgbClr val="FF0000"/>
                </a:solidFill>
              </a:rPr>
              <a:t>Tools like this one that are easy to understand and bring pertinent issues to the forefront are needed to bring us all in the fight for a more stable future.</a:t>
            </a:r>
            <a:endParaRPr b="1"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1082300" y="114425"/>
            <a:ext cx="101955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Credits / Thank Yous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76200" y="1412525"/>
            <a:ext cx="67293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/>
              <a:t>Team k.E.G.d. wishes to thank our instructor, </a:t>
            </a:r>
            <a:r>
              <a:rPr b="1" i="1" lang="en-US" sz="2100" u="sng"/>
              <a:t>Svitlana</a:t>
            </a:r>
            <a:r>
              <a:rPr b="1" lang="en-US" sz="2100"/>
              <a:t>, and our T.A.s, </a:t>
            </a:r>
            <a:r>
              <a:rPr b="1" i="1" lang="en-US" sz="2100" u="sng"/>
              <a:t>James, Sheri, and Simon</a:t>
            </a:r>
            <a:r>
              <a:rPr b="1" i="1" lang="en-US" sz="2100"/>
              <a:t>,</a:t>
            </a:r>
            <a:r>
              <a:rPr b="1" lang="en-US" sz="2100"/>
              <a:t> for all their assistance on this project.  </a:t>
            </a:r>
            <a:endParaRPr b="1" sz="21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100"/>
              <a:t>Credit is also due to Team Lizard People, and their Conspiracy Theory project, for inspiration when our coding struggles got real.</a:t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en-US" sz="2400"/>
              <a:t>Lastly, without DU’s Data Analytics Bootcamp, this team and our project wouldn’t even exist!!!</a:t>
            </a:r>
            <a:endParaRPr i="1" sz="24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0" l="5186" r="5845" t="0"/>
          <a:stretch/>
        </p:blipFill>
        <p:spPr>
          <a:xfrm>
            <a:off x="6882000" y="1790825"/>
            <a:ext cx="5137125" cy="23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Why Study Wildfires?</a:t>
            </a:r>
            <a:endParaRPr/>
          </a:p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69200" y="1361000"/>
            <a:ext cx="3936900" cy="4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40005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b="1" lang="en-US" sz="2000"/>
              <a:t>Wildfires have the potential to harm property, livelihoods, and human health. </a:t>
            </a:r>
            <a:endParaRPr b="1" sz="100"/>
          </a:p>
          <a:p>
            <a:pPr indent="-406400" lvl="1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b="1" lang="en-US" sz="2100"/>
              <a:t>Studies show that climate change has already led to an increase in wildfire season length, wildfire frequency, and burned area.</a:t>
            </a:r>
            <a:endParaRPr b="1"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rgbClr val="FF0000"/>
              </a:solidFill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3499" y="114425"/>
            <a:ext cx="3372301" cy="14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6938000" y="1483500"/>
            <a:ext cx="517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Per the </a:t>
            </a:r>
            <a:r>
              <a:rPr lang="en-US" sz="1900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Colorado Division of Fire Prevention and Control</a:t>
            </a:r>
            <a:r>
              <a:rPr b="1" lang="en-US" sz="2100">
                <a:solidFill>
                  <a:schemeClr val="lt1"/>
                </a:solidFill>
              </a:rPr>
              <a:t> </a:t>
            </a:r>
            <a:r>
              <a:rPr lang="en-US" sz="2100">
                <a:solidFill>
                  <a:schemeClr val="lt1"/>
                </a:solidFill>
              </a:rPr>
              <a:t>- Top 5 all since 2018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825" y="2446025"/>
            <a:ext cx="2263349" cy="22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235350" y="1255850"/>
            <a:ext cx="517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Per the </a:t>
            </a:r>
            <a:r>
              <a:rPr lang="en-US" sz="1900" u="sng">
                <a:solidFill>
                  <a:srgbClr val="00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Environmental Protection Agency</a:t>
            </a:r>
            <a:r>
              <a:rPr lang="en-US">
                <a:solidFill>
                  <a:schemeClr val="lt1"/>
                </a:solidFill>
              </a:rPr>
              <a:t>,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1600" y="2329200"/>
            <a:ext cx="5178001" cy="311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381000" y="114425"/>
            <a:ext cx="10515600" cy="114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Wildfires Close to Home</a:t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49" y="4040000"/>
            <a:ext cx="4567777" cy="27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4">
            <a:alphaModFix/>
          </a:blip>
          <a:srcRect b="16791" l="0" r="0" t="0"/>
          <a:stretch/>
        </p:blipFill>
        <p:spPr>
          <a:xfrm>
            <a:off x="6174825" y="3418850"/>
            <a:ext cx="5122150" cy="31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2445" y="313475"/>
            <a:ext cx="2629955" cy="35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6200" y="981850"/>
            <a:ext cx="3655726" cy="274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00" y="1734975"/>
            <a:ext cx="4124499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1291250" y="1253100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Marshall Fire, Dec 2021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8554063" y="313475"/>
            <a:ext cx="3000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East Troublesome</a:t>
            </a:r>
            <a:r>
              <a:rPr b="1" lang="en-US" sz="1800">
                <a:solidFill>
                  <a:schemeClr val="lt1"/>
                </a:solidFill>
              </a:rPr>
              <a:t> Fire, Oct 2020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Source</a:t>
            </a:r>
            <a:endParaRPr/>
          </a:p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476250" y="1238250"/>
            <a:ext cx="7502100" cy="4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500" u="sng"/>
              <a:t>U.S. Wildfire data (plus other attributes)</a:t>
            </a:r>
            <a:endParaRPr b="1" sz="25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u="sng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https://www.kaggle.com/datasets/capcloudcoder/us-wildfire-data-plus-other-attributes</a:t>
            </a:r>
            <a:r>
              <a:rPr lang="en-US" sz="1400" u="sng"/>
              <a:t> </a:t>
            </a:r>
            <a:endParaRPr b="1" sz="2900" u="sng"/>
          </a:p>
          <a:p>
            <a:pPr indent="-361950" lvl="0" marL="8572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Entire d</a:t>
            </a:r>
            <a:r>
              <a:rPr lang="en-US" sz="2100"/>
              <a:t>ataset - </a:t>
            </a:r>
            <a:r>
              <a:rPr lang="en-US" sz="2100"/>
              <a:t> 55,367 rows / </a:t>
            </a:r>
            <a:r>
              <a:rPr lang="en-US" sz="2100"/>
              <a:t>43 columns </a:t>
            </a:r>
            <a:endParaRPr sz="2100"/>
          </a:p>
          <a:p>
            <a:pPr indent="-361950" lvl="0" marL="8572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Cleaned</a:t>
            </a:r>
            <a:r>
              <a:rPr lang="en-US" sz="2100"/>
              <a:t> dataset - 13,138 rows / 18 columns 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4204" y="1404475"/>
            <a:ext cx="2525896" cy="11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5541" y="114425"/>
            <a:ext cx="5475010" cy="8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5825" y="2940950"/>
            <a:ext cx="9488225" cy="38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Questions to Investigate</a:t>
            </a:r>
            <a:endParaRPr/>
          </a:p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152400" y="1364025"/>
            <a:ext cx="7489500" cy="4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Has the number, size, and cause of wildfires changed over time? </a:t>
            </a:r>
            <a:r>
              <a:rPr lang="en-US" sz="1794"/>
              <a:t>(</a:t>
            </a:r>
            <a:r>
              <a:rPr lang="en-US" sz="1794" u="sng"/>
              <a:t>general analysis and visualization</a:t>
            </a:r>
            <a:r>
              <a:rPr lang="en-US" sz="1794"/>
              <a:t>)</a:t>
            </a:r>
            <a:endParaRPr sz="1794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Has the timing and distribution of wildfires changed over time? </a:t>
            </a:r>
            <a:r>
              <a:rPr lang="en-US" sz="1794"/>
              <a:t>(</a:t>
            </a:r>
            <a:r>
              <a:rPr lang="en-US" sz="1794" u="sng"/>
              <a:t>general analysis and visualization</a:t>
            </a:r>
            <a:r>
              <a:rPr lang="en-US" sz="1794"/>
              <a:t>)</a:t>
            </a:r>
            <a:endParaRPr sz="2147">
              <a:solidFill>
                <a:srgbClr val="FF0000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Can temperature, wind, humidity, discovery month, and state be used to predict whether a fire will grow to at least 50 acres in size?         </a:t>
            </a:r>
            <a:r>
              <a:rPr lang="en-US" sz="1794"/>
              <a:t>(</a:t>
            </a:r>
            <a:r>
              <a:rPr lang="en-US" sz="1794" u="sng"/>
              <a:t>machine learning</a:t>
            </a:r>
            <a:r>
              <a:rPr lang="en-US" sz="1794"/>
              <a:t>)</a:t>
            </a:r>
            <a:endParaRPr sz="1794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7">
              <a:solidFill>
                <a:srgbClr val="FF0000"/>
              </a:solidFill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b="0" l="30390" r="7877" t="0"/>
          <a:stretch/>
        </p:blipFill>
        <p:spPr>
          <a:xfrm>
            <a:off x="7884850" y="411175"/>
            <a:ext cx="3997801" cy="485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PreProcessing: </a:t>
            </a:r>
            <a:r>
              <a:rPr lang="en-US" sz="3700" u="sng"/>
              <a:t>Newly Categorized Fire Size Bins </a:t>
            </a:r>
            <a:endParaRPr sz="3700" u="sng"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412525"/>
            <a:ext cx="49149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5874975" y="1428275"/>
            <a:ext cx="6080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Binned fire sizes to </a:t>
            </a:r>
            <a:r>
              <a:rPr lang="en-US" sz="2200">
                <a:solidFill>
                  <a:schemeClr val="lt1"/>
                </a:solidFill>
              </a:rPr>
              <a:t>get a better view of proportions and more it easier to work within a machine learning models.  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Teacup: 0-5 acres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Toy: 5-10 acres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Mini: 10-50 acres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Medium: 50-1,000 acres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Large: 1,000-10,000 acres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XL: 10,000 + acres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645500" y="10307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Analysis: </a:t>
            </a:r>
            <a:r>
              <a:rPr lang="en-US" sz="3700" u="sng"/>
              <a:t>Bin Comparison by Year</a:t>
            </a:r>
            <a:endParaRPr sz="3700" u="sng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25" y="1198797"/>
            <a:ext cx="2665025" cy="418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5985175" y="1518950"/>
            <a:ext cx="65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5912925" y="1172575"/>
            <a:ext cx="59148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Nearly all bin counts </a:t>
            </a:r>
            <a:r>
              <a:rPr lang="en-US" sz="2500">
                <a:solidFill>
                  <a:schemeClr val="lt1"/>
                </a:solidFill>
              </a:rPr>
              <a:t>have increased between 1992-2015.</a:t>
            </a:r>
            <a:endParaRPr sz="2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Top 5 fire counts are last 5 years in study period.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 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025" y="1263275"/>
            <a:ext cx="1580813" cy="197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050" y="3536850"/>
            <a:ext cx="7035499" cy="30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4625" y="4219100"/>
            <a:ext cx="984375" cy="12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Analysis: </a:t>
            </a:r>
            <a:r>
              <a:rPr lang="en-US" sz="3600" u="sng"/>
              <a:t>Other Charts</a:t>
            </a:r>
            <a:endParaRPr sz="3600" u="sng"/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21354" l="8292" r="26309" t="23737"/>
          <a:stretch/>
        </p:blipFill>
        <p:spPr>
          <a:xfrm>
            <a:off x="6210725" y="298500"/>
            <a:ext cx="5541199" cy="30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4">
            <a:alphaModFix/>
          </a:blip>
          <a:srcRect b="0" l="2543" r="0" t="0"/>
          <a:stretch/>
        </p:blipFill>
        <p:spPr>
          <a:xfrm>
            <a:off x="368175" y="1445750"/>
            <a:ext cx="5341100" cy="49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7236000" y="3052800"/>
            <a:ext cx="333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KMeans Clusters of Pre-7 Weather Data</a:t>
            </a:r>
            <a:endParaRPr b="1" sz="1300"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200" y="3600025"/>
            <a:ext cx="3948970" cy="30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9652600" y="4262025"/>
            <a:ext cx="219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Pre-7 </a:t>
            </a:r>
            <a:r>
              <a:rPr b="1" lang="en-US">
                <a:solidFill>
                  <a:schemeClr val="lt1"/>
                </a:solidFill>
              </a:rPr>
              <a:t>Linear Regression of Temperature (x)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vs Humidity (y)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Analysis: </a:t>
            </a:r>
            <a:r>
              <a:rPr lang="en-US" sz="3700" u="sng"/>
              <a:t>Supervised Machine Learning</a:t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0" l="0" r="2685" t="0"/>
          <a:stretch/>
        </p:blipFill>
        <p:spPr>
          <a:xfrm>
            <a:off x="483200" y="2748151"/>
            <a:ext cx="5446550" cy="261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1351775" y="2409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One-Hot Encoder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7715450" y="24092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Label</a:t>
            </a:r>
            <a:r>
              <a:rPr b="1" lang="en-US">
                <a:solidFill>
                  <a:schemeClr val="lt1"/>
                </a:solidFill>
              </a:rPr>
              <a:t> Encoder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1261975" y="1152750"/>
            <a:ext cx="89598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800" u="sng">
                <a:solidFill>
                  <a:schemeClr val="lt1"/>
                </a:solidFill>
              </a:rPr>
              <a:t>Target (y) value</a:t>
            </a:r>
            <a:r>
              <a:rPr lang="en-US" sz="1800">
                <a:solidFill>
                  <a:schemeClr val="lt1"/>
                </a:solidFill>
              </a:rPr>
              <a:t>: 'medium_plus'</a:t>
            </a:r>
            <a:endParaRPr sz="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800" u="sng">
                <a:solidFill>
                  <a:schemeClr val="lt1"/>
                </a:solidFill>
              </a:rPr>
              <a:t>X values</a:t>
            </a:r>
            <a:r>
              <a:rPr lang="en-US" sz="1800">
                <a:solidFill>
                  <a:schemeClr val="lt1"/>
                </a:solidFill>
              </a:rPr>
              <a:t>: 'state', 'discovery_month', 'Temp_pre_7', 'Hum_pre_7', 'Wind_pre_7'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950" y="2777978"/>
            <a:ext cx="5446550" cy="2589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